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1" r:id="rId1"/>
    <p:sldMasterId id="2147483918" r:id="rId2"/>
    <p:sldMasterId id="2147483944" r:id="rId3"/>
    <p:sldMasterId id="2147483957" r:id="rId4"/>
    <p:sldMasterId id="2147483970" r:id="rId5"/>
  </p:sldMasterIdLst>
  <p:notesMasterIdLst>
    <p:notesMasterId r:id="rId40"/>
  </p:notesMasterIdLst>
  <p:sldIdLst>
    <p:sldId id="256" r:id="rId6"/>
    <p:sldId id="280" r:id="rId7"/>
    <p:sldId id="326" r:id="rId8"/>
    <p:sldId id="317" r:id="rId9"/>
    <p:sldId id="286" r:id="rId10"/>
    <p:sldId id="345" r:id="rId11"/>
    <p:sldId id="324" r:id="rId12"/>
    <p:sldId id="327" r:id="rId13"/>
    <p:sldId id="330" r:id="rId14"/>
    <p:sldId id="331" r:id="rId15"/>
    <p:sldId id="328" r:id="rId16"/>
    <p:sldId id="329" r:id="rId17"/>
    <p:sldId id="301" r:id="rId18"/>
    <p:sldId id="348" r:id="rId19"/>
    <p:sldId id="306" r:id="rId20"/>
    <p:sldId id="309" r:id="rId21"/>
    <p:sldId id="313" r:id="rId22"/>
    <p:sldId id="314" r:id="rId23"/>
    <p:sldId id="308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42" r:id="rId35"/>
    <p:sldId id="343" r:id="rId36"/>
    <p:sldId id="344" r:id="rId37"/>
    <p:sldId id="346" r:id="rId38"/>
    <p:sldId id="347" r:id="rId39"/>
  </p:sldIdLst>
  <p:sldSz cx="9144000" cy="6858000" type="screen4x3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493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C49798-F8EC-401A-9B72-EFE14D56B264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AF33D2E2-B6E9-48EC-BCFA-0152B9C0414C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ОГЭ - математика, русский язык  </a:t>
          </a:r>
        </a:p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+2 предмета по выбору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75C1F5-417A-4A7F-9668-8EB52FF9A5CC}" type="parTrans" cxnId="{BA2B6AD9-B636-413D-9411-D7E35F081219}">
      <dgm:prSet/>
      <dgm:spPr/>
      <dgm:t>
        <a:bodyPr/>
        <a:lstStyle/>
        <a:p>
          <a:endParaRPr lang="ru-RU"/>
        </a:p>
      </dgm:t>
    </dgm:pt>
    <dgm:pt modelId="{24D49F12-F2C0-4C5B-A12E-EFECBCBB5EE9}" type="sibTrans" cxnId="{BA2B6AD9-B636-413D-9411-D7E35F081219}">
      <dgm:prSet/>
      <dgm:spPr/>
      <dgm:t>
        <a:bodyPr/>
        <a:lstStyle/>
        <a:p>
          <a:endParaRPr lang="ru-RU"/>
        </a:p>
      </dgm:t>
    </dgm:pt>
    <dgm:pt modelId="{37CCDFD4-8011-4C34-84DC-9CD51DF905CD}" type="pres">
      <dgm:prSet presAssocID="{79C49798-F8EC-401A-9B72-EFE14D56B264}" presName="CompostProcess" presStyleCnt="0">
        <dgm:presLayoutVars>
          <dgm:dir/>
          <dgm:resizeHandles val="exact"/>
        </dgm:presLayoutVars>
      </dgm:prSet>
      <dgm:spPr/>
    </dgm:pt>
    <dgm:pt modelId="{0ACFFD27-E787-4D88-AD21-0A9341107F10}" type="pres">
      <dgm:prSet presAssocID="{79C49798-F8EC-401A-9B72-EFE14D56B264}" presName="arrow" presStyleLbl="bgShp" presStyleIdx="0" presStyleCnt="1" custLinFactNeighborX="297" custLinFactNeighborY="-744"/>
      <dgm:spPr/>
    </dgm:pt>
    <dgm:pt modelId="{1E809BCC-3A6E-44A1-AC94-9F548A9410F5}" type="pres">
      <dgm:prSet presAssocID="{79C49798-F8EC-401A-9B72-EFE14D56B264}" presName="linearProcess" presStyleCnt="0"/>
      <dgm:spPr/>
    </dgm:pt>
    <dgm:pt modelId="{03262375-66FA-4A5A-A79E-AB75AC839676}" type="pres">
      <dgm:prSet presAssocID="{AF33D2E2-B6E9-48EC-BCFA-0152B9C0414C}" presName="textNode" presStyleLbl="node1" presStyleIdx="0" presStyleCnt="1" custScaleY="88387" custLinFactNeighborY="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2B6AD9-B636-413D-9411-D7E35F081219}" srcId="{79C49798-F8EC-401A-9B72-EFE14D56B264}" destId="{AF33D2E2-B6E9-48EC-BCFA-0152B9C0414C}" srcOrd="0" destOrd="0" parTransId="{2E75C1F5-417A-4A7F-9668-8EB52FF9A5CC}" sibTransId="{24D49F12-F2C0-4C5B-A12E-EFECBCBB5EE9}"/>
    <dgm:cxn modelId="{93AFEC6D-F4C1-4AE1-BDD8-BC10DC0216E5}" type="presOf" srcId="{79C49798-F8EC-401A-9B72-EFE14D56B264}" destId="{37CCDFD4-8011-4C34-84DC-9CD51DF905CD}" srcOrd="0" destOrd="0" presId="urn:microsoft.com/office/officeart/2005/8/layout/hProcess9"/>
    <dgm:cxn modelId="{0150A519-03EC-482B-98B0-36C2302B97C6}" type="presOf" srcId="{AF33D2E2-B6E9-48EC-BCFA-0152B9C0414C}" destId="{03262375-66FA-4A5A-A79E-AB75AC839676}" srcOrd="0" destOrd="0" presId="urn:microsoft.com/office/officeart/2005/8/layout/hProcess9"/>
    <dgm:cxn modelId="{33A86B92-0F12-4D2F-80FE-687FF688AC6C}" type="presParOf" srcId="{37CCDFD4-8011-4C34-84DC-9CD51DF905CD}" destId="{0ACFFD27-E787-4D88-AD21-0A9341107F10}" srcOrd="0" destOrd="0" presId="urn:microsoft.com/office/officeart/2005/8/layout/hProcess9"/>
    <dgm:cxn modelId="{814DA6DE-501C-4FAC-ABB7-F6BD07D55AC4}" type="presParOf" srcId="{37CCDFD4-8011-4C34-84DC-9CD51DF905CD}" destId="{1E809BCC-3A6E-44A1-AC94-9F548A9410F5}" srcOrd="1" destOrd="0" presId="urn:microsoft.com/office/officeart/2005/8/layout/hProcess9"/>
    <dgm:cxn modelId="{01FDBCD1-2A31-40DC-92EA-F5252987D9AC}" type="presParOf" srcId="{1E809BCC-3A6E-44A1-AC94-9F548A9410F5}" destId="{03262375-66FA-4A5A-A79E-AB75AC839676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FFD27-E787-4D88-AD21-0A9341107F10}">
      <dsp:nvSpPr>
        <dsp:cNvPr id="0" name=""/>
        <dsp:cNvSpPr/>
      </dsp:nvSpPr>
      <dsp:spPr>
        <a:xfrm>
          <a:off x="413096" y="0"/>
          <a:ext cx="4529303" cy="39602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3262375-66FA-4A5A-A79E-AB75AC839676}">
      <dsp:nvSpPr>
        <dsp:cNvPr id="0" name=""/>
        <dsp:cNvSpPr/>
      </dsp:nvSpPr>
      <dsp:spPr>
        <a:xfrm>
          <a:off x="0" y="1290928"/>
          <a:ext cx="5328591" cy="140014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ОГЭ - математика, русский язык 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+2 предмета по выбору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349" y="1359277"/>
        <a:ext cx="5191893" cy="1263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D614411-A644-4501-2A55-910C22CB2B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986CD7-78FA-A4D1-6789-AC04BEEE05A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F8F164A-58BC-D645-A675-F39EB2EF0069}" type="datetimeFigureOut">
              <a:rPr lang="ru-RU"/>
              <a:pPr>
                <a:defRPr/>
              </a:pPr>
              <a:t>23.06.2026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A2AB8ACB-F561-298C-30F4-FBC8FA7F4F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5EBCDEF5-AB75-F0C3-5277-7BC523798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E72974-AD13-0BE1-3850-9B397E997E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87B5E3-77B7-8E94-44E6-1AF3358EF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849CAB-59CA-6F47-8AB9-5547699F4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945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Итоговое собеседование направлено на проверку коммуникативной компетенции обучающихся IX классов — умения создавать монологические высказывания на разные темы, принимать участие в диалоге, выразительно читать текст вслух, пересказывать текст с привлечением дополнительной информации.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4B4A9-BDB9-4DC5-BE7E-756D0329E39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454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2D40BE-B0D7-4A36-95EB-B9875AC9E7D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812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56194952-2AA1-3941-98C7-8480F8D76D2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424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726F81F-9B1C-F848-ABED-0A442095416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920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AD832DCA-8843-BF49-97FF-CC2FAB281CB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09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ABD8905-2FE6-D346-89CA-57AA5111B9B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4434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70E987A8-5393-EA4D-9C56-4C59DCDDBE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3954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19C9B40-EFA5-6440-B717-F2063CB50E5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0144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A1934-C494-0C4D-93FE-76A0675DFE7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5959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F3172-E817-5847-8ADA-662F9DCC72E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8280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9E4B24F-B790-4C43-BEE8-25B58BA8686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423"/>
            <a:ext cx="9180512" cy="7008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Z:\Elements\Logo\Gerby\Moscow\g14_moscow_colorVolume_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2952747"/>
            <a:ext cx="571504" cy="906788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2873100"/>
            <a:ext cx="2016224" cy="1035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16053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4FF2DEC7-9355-4B81-8730-409B662835B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196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646066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8A4C2-1545-7E46-A5D0-84D26C4B0A9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35968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0B89BF0-9665-44B7-924D-D72AA1A064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3351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8210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4C42DDB0-31F1-444F-B7A6-14D2C6DA2D0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823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1F1845E-FD03-403D-A69D-031A1B0AC72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669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6A6741E-1F31-4C29-98E6-E89C02B5572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027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25288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800515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927586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Projects\!MINOBR\Презентация 16х9 департамент\Background\ДО_Presentation_16x9-05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-2030"/>
            <a:ext cx="9138582" cy="686002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 userDrawn="1"/>
        </p:nvSpPr>
        <p:spPr>
          <a:xfrm>
            <a:off x="0" y="952483"/>
            <a:ext cx="9144000" cy="3429024"/>
          </a:xfrm>
          <a:prstGeom prst="rect">
            <a:avLst/>
          </a:prstGeom>
          <a:solidFill>
            <a:srgbClr val="4A81E4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571472" y="952483"/>
            <a:ext cx="1038226" cy="43815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09904" y="6381771"/>
            <a:ext cx="2133600" cy="365125"/>
          </a:xfrm>
        </p:spPr>
        <p:txBody>
          <a:bodyPr/>
          <a:lstStyle/>
          <a:p>
            <a:pPr defTabSz="914400"/>
            <a:fld id="{575B1753-BCE6-4B08-BB6E-16EF51597E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03550" y="-24"/>
            <a:ext cx="3640152" cy="924584"/>
          </a:xfrm>
        </p:spPr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233642" cy="365125"/>
          </a:xfrm>
        </p:spPr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3" descr="Z:\Elements\Logo\Gerby\Moscow\g14_moscow_colorVolume_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995" y="1142984"/>
            <a:ext cx="621440" cy="986019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0995" y="2338271"/>
            <a:ext cx="635058" cy="135875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 userDrawn="1"/>
        </p:nvSpPr>
        <p:spPr>
          <a:xfrm>
            <a:off x="0" y="4381507"/>
            <a:ext cx="9144000" cy="462291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003550" y="1142985"/>
            <a:ext cx="4714908" cy="3244868"/>
          </a:xfrm>
        </p:spPr>
        <p:txBody>
          <a:bodyPr anchor="b"/>
          <a:lstStyle>
            <a:lvl1pPr algn="l">
              <a:lnSpc>
                <a:spcPts val="4200"/>
              </a:lnSpc>
              <a:tabLst/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-36512" y="900083"/>
            <a:ext cx="9180512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1091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9E4B24F-B790-4C43-BEE8-25B58BA8686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423"/>
            <a:ext cx="9180512" cy="7008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Z:\Elements\Logo\Gerby\Moscow\g14_moscow_colorVolume_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2952747"/>
            <a:ext cx="571504" cy="906788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2873100"/>
            <a:ext cx="2016224" cy="1035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78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17F3736-14C4-6E4E-88E6-25E3A56C3A5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5918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4FF2DEC7-9355-4B81-8730-409B662835B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3523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46714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0B89BF0-9665-44B7-924D-D72AA1A064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147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2217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4C42DDB0-31F1-444F-B7A6-14D2C6DA2D0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3390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1F1845E-FD03-403D-A69D-031A1B0AC72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0683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6A6741E-1F31-4C29-98E6-E89C02B5572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4905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852153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35637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5757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7E2EC73-DB31-B042-818A-D9CE27C7316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18822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Projects\!MINOBR\Презентация 16х9 департамент\Background\ДО_Presentation_16x9-05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-2030"/>
            <a:ext cx="9138582" cy="686002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 userDrawn="1"/>
        </p:nvSpPr>
        <p:spPr>
          <a:xfrm>
            <a:off x="0" y="952483"/>
            <a:ext cx="9144000" cy="3429024"/>
          </a:xfrm>
          <a:prstGeom prst="rect">
            <a:avLst/>
          </a:prstGeom>
          <a:solidFill>
            <a:srgbClr val="4A81E4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571472" y="952483"/>
            <a:ext cx="1038226" cy="43815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09904" y="6381771"/>
            <a:ext cx="2133600" cy="365125"/>
          </a:xfrm>
        </p:spPr>
        <p:txBody>
          <a:bodyPr/>
          <a:lstStyle/>
          <a:p>
            <a:pPr defTabSz="914400"/>
            <a:fld id="{575B1753-BCE6-4B08-BB6E-16EF51597E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03550" y="-24"/>
            <a:ext cx="3640152" cy="924584"/>
          </a:xfrm>
        </p:spPr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233642" cy="365125"/>
          </a:xfrm>
        </p:spPr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3" descr="Z:\Elements\Logo\Gerby\Moscow\g14_moscow_colorVolume_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995" y="1142984"/>
            <a:ext cx="621440" cy="986019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0995" y="2338271"/>
            <a:ext cx="635058" cy="135875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 userDrawn="1"/>
        </p:nvSpPr>
        <p:spPr>
          <a:xfrm>
            <a:off x="0" y="4381507"/>
            <a:ext cx="9144000" cy="462291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003550" y="1142985"/>
            <a:ext cx="4714908" cy="3244868"/>
          </a:xfrm>
        </p:spPr>
        <p:txBody>
          <a:bodyPr anchor="b"/>
          <a:lstStyle>
            <a:lvl1pPr algn="l">
              <a:lnSpc>
                <a:spcPts val="4200"/>
              </a:lnSpc>
              <a:tabLst/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-36512" y="900083"/>
            <a:ext cx="9180512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2659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DB9DD2-D75C-430A-B139-AE74BD2D6406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0700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4CC83C-6161-4B2D-93A6-5CED6CEF310C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432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3191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446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CB88B5-1687-4945-BA46-03EFBB0AEC67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69861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ED4C9C-C230-4062-86E3-2FDD366E5EF8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4891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4609E-EEAD-4B57-A040-5C4D14542F3D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9248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04C548-8B33-4FF3-A791-7E6C51268046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131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FF2625-4BDA-4571-9087-F91A95D11D7C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7220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9A32F1-81B3-4385-A7CE-11D763F1D3DE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7360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4C88F1-3254-43F0-9FA0-D722C71CBD43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962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278C0E0E-C9BA-5E4F-8998-183ACE8C750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35789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6438" y="274638"/>
            <a:ext cx="1908175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31913" y="274638"/>
            <a:ext cx="557212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C50652-B23C-45BB-94F8-71AC46D49263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2529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713" y="274638"/>
            <a:ext cx="712946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31913" y="1600200"/>
            <a:ext cx="76327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C30A31-F93B-45F5-B463-E78406DC5470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219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69EF80-D81F-4EDF-B9F0-16BCE64B73CE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C4200E-6C3E-463C-88FF-6DDFD6EAB321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701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2738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8834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5035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7665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7245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09545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178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F10510-4F9D-664C-B35F-59447DF1B5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3874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1542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7668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32051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627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F4D36-1406-DF4B-BAD7-AB10DC1E3A5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16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125BC-A477-134C-A06B-F5B80DD98C9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95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3B31166-90A4-E34B-BD2C-B14A4134974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374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image" Target="../media/image8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7B841702-BA67-9D4F-8DEB-4D1A4DD1646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92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  <p:sldLayoutId id="2147483916" r:id="rId15"/>
    <p:sldLayoutId id="21474839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792">
              <a:schemeClr val="accent1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5">
                <a:lumMod val="20000"/>
                <a:lumOff val="80000"/>
              </a:schemeClr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Z:\Projects\!MINOBR\Презентация 16х9 департамент\Background\ДО_Presentation_16x9-01.png"/>
          <p:cNvPicPr>
            <a:picLocks noChangeAspect="1" noChangeArrowheads="1"/>
          </p:cNvPicPr>
          <p:nvPr userDrawn="1"/>
        </p:nvPicPr>
        <p:blipFill>
          <a:blip r:embed="rId14" cstate="print"/>
          <a:stretch>
            <a:fillRect/>
          </a:stretch>
        </p:blipFill>
        <p:spPr bwMode="auto">
          <a:xfrm>
            <a:off x="2650" y="-2118"/>
            <a:ext cx="9138698" cy="686011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 userDrawn="1"/>
        </p:nvSpPr>
        <p:spPr>
          <a:xfrm>
            <a:off x="500034" y="857232"/>
            <a:ext cx="178595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1" y="260649"/>
            <a:ext cx="1656183" cy="850961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2290158" y="912800"/>
            <a:ext cx="6853843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-36512" y="912800"/>
            <a:ext cx="598477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382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792">
              <a:schemeClr val="accent1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5">
                <a:lumMod val="20000"/>
                <a:lumOff val="80000"/>
              </a:schemeClr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23.06.2026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Z:\Projects\!MINOBR\Презентация 16х9 департамент\Background\ДО_Presentation_16x9-01.png"/>
          <p:cNvPicPr>
            <a:picLocks noChangeAspect="1" noChangeArrowheads="1"/>
          </p:cNvPicPr>
          <p:nvPr userDrawn="1"/>
        </p:nvPicPr>
        <p:blipFill>
          <a:blip r:embed="rId14" cstate="print"/>
          <a:stretch>
            <a:fillRect/>
          </a:stretch>
        </p:blipFill>
        <p:spPr bwMode="auto">
          <a:xfrm>
            <a:off x="2650" y="-2118"/>
            <a:ext cx="9138698" cy="686011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 userDrawn="1"/>
        </p:nvSpPr>
        <p:spPr>
          <a:xfrm>
            <a:off x="500034" y="857232"/>
            <a:ext cx="178595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1" y="260649"/>
            <a:ext cx="1656183" cy="850961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2290158" y="912800"/>
            <a:ext cx="6853843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-36512" y="912800"/>
            <a:ext cx="598477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7448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65_518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2" r="40158"/>
          <a:stretch>
            <a:fillRect/>
          </a:stretch>
        </p:blipFill>
        <p:spPr bwMode="auto">
          <a:xfrm>
            <a:off x="-36513" y="0"/>
            <a:ext cx="1487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7813" y="6237288"/>
            <a:ext cx="242093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40200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0288" y="6245225"/>
            <a:ext cx="1306512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8E9018-5BEF-4FFA-868B-8B09522E2F00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63713" y="274638"/>
            <a:ext cx="7129462" cy="1143000"/>
          </a:xfrm>
          <a:prstGeom prst="rect">
            <a:avLst/>
          </a:prstGeom>
          <a:solidFill>
            <a:schemeClr val="bg1">
              <a:alpha val="89803"/>
            </a:scheme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1" name="Freeform 11"/>
          <p:cNvSpPr>
            <a:spLocks/>
          </p:cNvSpPr>
          <p:nvPr/>
        </p:nvSpPr>
        <p:spPr bwMode="auto">
          <a:xfrm>
            <a:off x="971550" y="-230188"/>
            <a:ext cx="1008063" cy="7316788"/>
          </a:xfrm>
          <a:custGeom>
            <a:avLst/>
            <a:gdLst>
              <a:gd name="T0" fmla="*/ 2147483646 w 635"/>
              <a:gd name="T1" fmla="*/ 2147483646 h 4672"/>
              <a:gd name="T2" fmla="*/ 0 w 635"/>
              <a:gd name="T3" fmla="*/ 2147483646 h 4672"/>
              <a:gd name="T4" fmla="*/ 2147483646 w 635"/>
              <a:gd name="T5" fmla="*/ 2147483646 h 4672"/>
              <a:gd name="T6" fmla="*/ 2147483646 w 635"/>
              <a:gd name="T7" fmla="*/ 2147483646 h 4672"/>
              <a:gd name="T8" fmla="*/ 2147483646 w 635"/>
              <a:gd name="T9" fmla="*/ 2147483646 h 46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5" h="4672">
                <a:moveTo>
                  <a:pt x="317" y="159"/>
                </a:moveTo>
                <a:cubicBezTo>
                  <a:pt x="211" y="318"/>
                  <a:pt x="0" y="1928"/>
                  <a:pt x="0" y="2654"/>
                </a:cubicBezTo>
                <a:cubicBezTo>
                  <a:pt x="0" y="3380"/>
                  <a:pt x="211" y="4672"/>
                  <a:pt x="317" y="4513"/>
                </a:cubicBezTo>
                <a:cubicBezTo>
                  <a:pt x="423" y="4354"/>
                  <a:pt x="635" y="2427"/>
                  <a:pt x="635" y="1701"/>
                </a:cubicBezTo>
                <a:cubicBezTo>
                  <a:pt x="635" y="975"/>
                  <a:pt x="423" y="0"/>
                  <a:pt x="317" y="159"/>
                </a:cubicBezTo>
                <a:close/>
              </a:path>
            </a:pathLst>
          </a:custGeom>
          <a:solidFill>
            <a:srgbClr val="FFFF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600200"/>
            <a:ext cx="76327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8911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4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6" Type="http://schemas.openxmlformats.org/officeDocument/2006/relationships/hyperlink" Target="http://gia.edu.ru/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9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9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9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2">
            <a:extLst>
              <a:ext uri="{FF2B5EF4-FFF2-40B4-BE49-F238E27FC236}">
                <a16:creationId xmlns:a16="http://schemas.microsoft.com/office/drawing/2014/main" id="{AB53D196-5A17-220E-5E40-504B61C036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762000"/>
            <a:ext cx="6940550" cy="5556250"/>
          </a:xfrm>
        </p:spPr>
        <p:txBody>
          <a:bodyPr>
            <a:normAutofit/>
          </a:bodyPr>
          <a:lstStyle/>
          <a:p>
            <a:pPr algn="ctr"/>
            <a: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</a:t>
            </a:r>
            <a:b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en-US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80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8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2026-2027 </a:t>
            </a: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  <a:endParaRPr lang="ru-RU" alt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Аттестат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В аттестат идут отметки за курс основной школы ( по всем оцениваемым предметам с 5 по 9 классы).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Выпускник 9 класса получает аттестат особого образца, если одновременно выполняет следующие условия</a:t>
            </a:r>
            <a:r>
              <a:rPr lang="ru-RU" dirty="0" smtClean="0"/>
              <a:t>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Завершил обучение по образовательным программам основного общего образования.</a:t>
            </a:r>
          </a:p>
          <a:p>
            <a:pPr marL="0" indent="0">
              <a:buNone/>
            </a:pPr>
            <a:r>
              <a:rPr lang="ru-RU" dirty="0"/>
              <a:t>Успешно прошёл государственную итоговую аттестацию (набрал по сдаваемым учебным предметам минимальное количество первичных баллов, без учёта результатов, полученных при прохождении повторной аттестации).</a:t>
            </a:r>
          </a:p>
          <a:p>
            <a:pPr marL="0" indent="0">
              <a:buNone/>
            </a:pPr>
            <a:r>
              <a:rPr lang="ru-RU" dirty="0"/>
              <a:t>Имеет итоговые отметки «отлично» по всем учебным предметам учебного плана, </a:t>
            </a:r>
            <a:r>
              <a:rPr lang="ru-RU" dirty="0" err="1"/>
              <a:t>изучавшимся</a:t>
            </a:r>
            <a:r>
              <a:rPr lang="ru-RU" dirty="0"/>
              <a:t> на уровне основного общего образования.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8679E-82F6-4E54-AA78-2A3A47ECD14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84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Заголовок 1">
            <a:extLst>
              <a:ext uri="{FF2B5EF4-FFF2-40B4-BE49-F238E27FC236}">
                <a16:creationId xmlns:a16="http://schemas.microsoft.com/office/drawing/2014/main" id="{B147A436-5380-F23F-7105-4AC034C6B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1688" y="581025"/>
            <a:ext cx="8305800" cy="863600"/>
          </a:xfrm>
        </p:spPr>
        <p:txBody>
          <a:bodyPr/>
          <a:lstStyle/>
          <a:p>
            <a:pPr algn="ctr"/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экзаменов</a:t>
            </a:r>
          </a:p>
        </p:txBody>
      </p:sp>
      <p:sp>
        <p:nvSpPr>
          <p:cNvPr id="11266" name="Объект 2">
            <a:extLst>
              <a:ext uri="{FF2B5EF4-FFF2-40B4-BE49-F238E27FC236}">
                <a16:creationId xmlns:a16="http://schemas.microsoft.com/office/drawing/2014/main" id="{CD3C0F16-0560-ABD7-E961-622312F0C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628775"/>
            <a:ext cx="8305800" cy="4895850"/>
          </a:xfrm>
        </p:spPr>
        <p:txBody>
          <a:bodyPr>
            <a:normAutofit lnSpcReduction="10000"/>
          </a:bodyPr>
          <a:lstStyle/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математика, русский язык, литература –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55 минут</a:t>
            </a:r>
          </a:p>
          <a:p>
            <a:pPr marL="0" indent="0" algn="ctr">
              <a:buFontTx/>
              <a:buNone/>
            </a:pPr>
            <a:endParaRPr lang="ru-RU" altLang="ru-RU" sz="1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физика, химия, </a:t>
            </a:r>
            <a:r>
              <a:rPr lang="ru-RU" alt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обществознание, история - 3 часа</a:t>
            </a:r>
          </a:p>
          <a:p>
            <a:pPr marL="0" indent="0" algn="ctr">
              <a:buFontTx/>
              <a:buNone/>
            </a:pPr>
            <a:endParaRPr lang="ru-RU" altLang="ru-RU" sz="9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география, </a:t>
            </a:r>
            <a:r>
              <a:rPr lang="ru-RU" alt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биология, КОГЭ– </a:t>
            </a:r>
            <a:endParaRPr lang="ru-RU" alt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часа 30 минут</a:t>
            </a:r>
          </a:p>
          <a:p>
            <a:pPr marL="0" indent="0" algn="ctr">
              <a:buFontTx/>
              <a:buNone/>
            </a:pPr>
            <a:r>
              <a:rPr lang="ru-RU" altLang="ru-RU" sz="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(письменная часть) – 2 часа</a:t>
            </a:r>
          </a:p>
          <a:p>
            <a:pPr marL="0" indent="0" algn="ctr">
              <a:buFontTx/>
              <a:buNone/>
            </a:pPr>
            <a:endParaRPr lang="ru-RU" altLang="ru-RU" sz="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(устная часть) –  15 минут</a:t>
            </a:r>
          </a:p>
          <a:p>
            <a:pPr marL="0" indent="0" algn="ctr">
              <a:buFontTx/>
              <a:buNone/>
            </a:pP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7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59113" y="549275"/>
            <a:ext cx="5689600" cy="1511300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оборудуются стационарными и переносными металлоискателями, средствами видеонаблюдения;</a:t>
            </a:r>
          </a:p>
          <a:p>
            <a:pPr marL="182880" indent="-18288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179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5E9770-C856-488F-92D5-6A6A0C301EF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0180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74888"/>
            <a:ext cx="6337300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2" descr="http://www.iprofesional.com/adjuntos/jpg/2011/07/3454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2093913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888" y="3716338"/>
            <a:ext cx="2824162" cy="25336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</p:pic>
      <p:sp>
        <p:nvSpPr>
          <p:cNvPr id="50183" name="Содержимое 5" descr="79651111.jpg"/>
          <p:cNvSpPr>
            <a:spLocks noChangeAspect="1"/>
          </p:cNvSpPr>
          <p:nvPr/>
        </p:nvSpPr>
        <p:spPr bwMode="auto">
          <a:xfrm>
            <a:off x="6948488" y="1773238"/>
            <a:ext cx="1871662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0184" name="Picture 5" descr="http://www.magobr.ru/Upload/images/%D0%93%D0%98%D0%90%209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921375"/>
            <a:ext cx="15240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28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5E4347AA-CA42-DF54-2414-CB69E4A269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609600"/>
            <a:ext cx="7848600" cy="5867400"/>
          </a:xfrm>
        </p:spPr>
        <p:txBody>
          <a:bodyPr rtlCol="0">
            <a:normAutofit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/>
              <a:t>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ГЭ начинается в 10:00 по местному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времени (прибыть – согласно графика)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Разрешается пользоваться на ОГЭ: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математике</a:t>
            </a:r>
            <a:r>
              <a:rPr lang="ru-RU" sz="2400" b="1" dirty="0"/>
              <a:t> – линейкой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химии</a:t>
            </a:r>
            <a:r>
              <a:rPr lang="ru-RU" sz="2400" b="1" dirty="0"/>
              <a:t> – непрограммируемым калькулятором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физике,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accent2"/>
                </a:solidFill>
              </a:rPr>
              <a:t>биологии</a:t>
            </a:r>
            <a:r>
              <a:rPr lang="ru-RU" sz="2400" b="1" dirty="0"/>
              <a:t> – линейкой, непрограммируемым калькулятором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 по географии </a:t>
            </a:r>
            <a:r>
              <a:rPr lang="ru-RU" sz="2400" b="1" dirty="0"/>
              <a:t>– линейкой,  непрограммируемым калькулятором, атласами за 7-9 класс (выдадут в ППЭ)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ОГЭ 2.1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669" y="2133600"/>
            <a:ext cx="7458261" cy="4203973"/>
          </a:xfrm>
        </p:spPr>
      </p:pic>
    </p:spTree>
    <p:extLst>
      <p:ext uri="{BB962C8B-B14F-4D97-AF65-F5344CB8AC3E}">
        <p14:creationId xmlns:p14="http://schemas.microsoft.com/office/powerpoint/2010/main" val="2311726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21AE06AB-09D5-1EA2-73DB-0F8239CF33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0" y="457200"/>
            <a:ext cx="7696200" cy="6248400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экзаменах </a:t>
            </a:r>
            <a:r>
              <a:rPr lang="ru-RU" sz="2800" b="1" dirty="0">
                <a:solidFill>
                  <a:srgbClr val="FF0000"/>
                </a:solidFill>
              </a:rPr>
              <a:t>запрещено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использовать </a:t>
            </a:r>
            <a:r>
              <a:rPr lang="ru-RU" sz="2800" b="1" dirty="0">
                <a:solidFill>
                  <a:schemeClr val="accent2"/>
                </a:solidFill>
              </a:rPr>
              <a:t>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accent2"/>
                </a:solidFill>
              </a:rPr>
              <a:t>мобильные телефоны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или иные средства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связи;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любые электронно-вычислительные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 и справочные материалы и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Также запрещаются: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разговоры,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вставания с мест,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пересаживания,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списывания (шпаргалки),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обмен любыми материалами и предметами, хождение по ППЭ во время экзамена без сопровождения.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>
            <a:extLst>
              <a:ext uri="{FF2B5EF4-FFF2-40B4-BE49-F238E27FC236}">
                <a16:creationId xmlns:a16="http://schemas.microsoft.com/office/drawing/2014/main" id="{1BA68634-DF4C-E5F4-3E42-9781CF99D9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6800" y="533400"/>
            <a:ext cx="7391400" cy="614362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altLang="ru-RU" sz="4400" b="1"/>
              <a:t>Лица, допустившие нарушение установленного порядка проведения ГИА, 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удаляются с экзамена!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Пересдача возможна </a:t>
            </a:r>
          </a:p>
          <a:p>
            <a:pPr marL="0" indent="0" algn="ctr">
              <a:buFontTx/>
              <a:buNone/>
            </a:pPr>
            <a:r>
              <a:rPr lang="ru-RU" altLang="ru-RU" sz="6000" b="1">
                <a:solidFill>
                  <a:srgbClr val="C00000"/>
                </a:solidFill>
              </a:rPr>
              <a:t>ТОЛЬКО ОСЕНЬЮ!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1A596D19-EA0F-CE94-A235-51300653D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924800" cy="12811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Неудовлетворительный результат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4D412A5C-54E5-A82D-0A65-FB64D88396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8529" y="1232227"/>
            <a:ext cx="7772400" cy="5257800"/>
          </a:xfrm>
        </p:spPr>
        <p:txBody>
          <a:bodyPr rtlCol="0">
            <a:normAutofit/>
          </a:bodyPr>
          <a:lstStyle/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b="1" dirty="0"/>
              <a:t>	Школьники, получившие на ОГЭ </a:t>
            </a:r>
            <a:r>
              <a:rPr lang="ru-RU" sz="2800" b="1" dirty="0">
                <a:solidFill>
                  <a:srgbClr val="7030A0"/>
                </a:solidFill>
              </a:rPr>
              <a:t>неудовлетворительный результат </a:t>
            </a:r>
            <a:r>
              <a:rPr lang="ru-RU" sz="2800" b="1" dirty="0"/>
              <a:t>по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одному или двум предметам</a:t>
            </a:r>
            <a:r>
              <a:rPr lang="ru-RU" sz="2800" b="1" dirty="0"/>
              <a:t>, могут пересдать экзамены в резервные сроки. </a:t>
            </a:r>
          </a:p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Clr>
                <a:srgbClr val="B13F9A"/>
              </a:buClr>
              <a:buFont typeface="Wingdings 2" pitchFamily="2" charset="2"/>
              <a:buNone/>
            </a:pPr>
            <a:r>
              <a:rPr lang="ru-RU" altLang="ru-RU" sz="2800" b="1" dirty="0"/>
              <a:t>	Если выпускник </a:t>
            </a:r>
            <a:r>
              <a:rPr lang="ru-RU" altLang="ru-RU" sz="2800" b="1" u="sng" dirty="0"/>
              <a:t>не преодолел минимальный порог </a:t>
            </a:r>
            <a:r>
              <a:rPr lang="ru-RU" altLang="ru-RU" sz="2800" b="1" dirty="0">
                <a:solidFill>
                  <a:srgbClr val="7030A0"/>
                </a:solidFill>
              </a:rPr>
              <a:t>по трем и более предметам</a:t>
            </a:r>
            <a:r>
              <a:rPr lang="ru-RU" altLang="ru-RU" sz="2800" b="1" dirty="0"/>
              <a:t>, повторная сдача ОГЭ для него возможна </a:t>
            </a:r>
            <a:r>
              <a:rPr lang="ru-RU" altLang="ru-RU" sz="2800" b="1" dirty="0">
                <a:solidFill>
                  <a:srgbClr val="FF0000"/>
                </a:solidFill>
              </a:rPr>
              <a:t>только осенью (в сентябре)</a:t>
            </a:r>
            <a:r>
              <a:rPr lang="ru-RU" altLang="ru-RU" sz="2800" b="1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2FF88489-976E-0421-4B69-D888537EFCD0}"/>
              </a:ext>
            </a:extLst>
          </p:cNvPr>
          <p:cNvSpPr txBox="1">
            <a:spLocks/>
          </p:cNvSpPr>
          <p:nvPr/>
        </p:nvSpPr>
        <p:spPr>
          <a:xfrm>
            <a:off x="1219200" y="391318"/>
            <a:ext cx="7391400" cy="607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Выпускники 9-го класса, </a:t>
            </a:r>
            <a:r>
              <a:rPr lang="ru-RU" altLang="ru-RU" sz="2800" b="1" dirty="0">
                <a:solidFill>
                  <a:srgbClr val="FF0000"/>
                </a:solidFill>
              </a:rPr>
              <a:t>не сдавшие ОГЭ в осенний период в 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2026 </a:t>
            </a:r>
            <a:r>
              <a:rPr lang="ru-RU" altLang="ru-RU" sz="2800" b="1" dirty="0">
                <a:solidFill>
                  <a:srgbClr val="FF0000"/>
                </a:solidFill>
              </a:rPr>
              <a:t>году</a:t>
            </a:r>
            <a:r>
              <a:rPr lang="ru-RU" altLang="ru-RU" sz="2800" b="1" dirty="0"/>
              <a:t>, по решению родителей </a:t>
            </a:r>
            <a:r>
              <a:rPr lang="ru-RU" altLang="ru-RU" sz="2800" b="1" u="sng" dirty="0"/>
              <a:t>либо </a:t>
            </a:r>
            <a:r>
              <a:rPr lang="ru-RU" altLang="ru-RU" sz="2800" b="1" u="sng" dirty="0">
                <a:solidFill>
                  <a:srgbClr val="FF0000"/>
                </a:solidFill>
              </a:rPr>
              <a:t>остаются в школе на второй </a:t>
            </a:r>
            <a:r>
              <a:rPr lang="ru-RU" altLang="ru-RU" sz="2800" b="1" u="sng" dirty="0" smtClean="0">
                <a:solidFill>
                  <a:srgbClr val="FF0000"/>
                </a:solidFill>
              </a:rPr>
              <a:t>год</a:t>
            </a:r>
            <a:r>
              <a:rPr lang="ru-RU" altLang="ru-RU" sz="2800" b="1" u="sng" dirty="0" smtClean="0"/>
              <a:t>, либо вместо аттестата получают </a:t>
            </a:r>
            <a:r>
              <a:rPr lang="ru-RU" altLang="ru-RU" sz="2800" b="1" u="sng" dirty="0" smtClean="0">
                <a:solidFill>
                  <a:srgbClr val="FF0000"/>
                </a:solidFill>
              </a:rPr>
              <a:t>справку об обучении установленного образца</a:t>
            </a:r>
            <a:r>
              <a:rPr lang="ru-RU" altLang="ru-RU" sz="2800" b="1" u="sng" dirty="0" smtClean="0"/>
              <a:t>. </a:t>
            </a:r>
            <a:endParaRPr lang="ru-RU" altLang="ru-RU" sz="2800" b="1" dirty="0" smtClean="0"/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 smtClean="0">
                <a:solidFill>
                  <a:srgbClr val="7030A0"/>
                </a:solidFill>
              </a:rPr>
              <a:t>Во </a:t>
            </a:r>
            <a:r>
              <a:rPr lang="ru-RU" altLang="ru-RU" sz="2800" b="1" dirty="0">
                <a:solidFill>
                  <a:srgbClr val="7030A0"/>
                </a:solidFill>
              </a:rPr>
              <a:t>втором случае можно сдать ОГЭ повторно через год.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Такие же правила действуют и для девятиклассников, имеющих </a:t>
            </a:r>
            <a:r>
              <a:rPr lang="ru-RU" altLang="ru-RU" sz="2800" b="1" u="sng" dirty="0">
                <a:solidFill>
                  <a:srgbClr val="00B050"/>
                </a:solidFill>
              </a:rPr>
              <a:t>неудовлетворительные годовые оценки и не допущенных к ОГЭ</a:t>
            </a:r>
            <a:r>
              <a:rPr lang="ru-RU" altLang="ru-RU" sz="2800" b="1" dirty="0"/>
              <a:t>.</a:t>
            </a:r>
          </a:p>
          <a:p>
            <a:pPr>
              <a:buFont typeface="Wingdings" pitchFamily="2" charset="2"/>
              <a:buChar char="Ø"/>
            </a:pP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Объект 2">
            <a:extLst>
              <a:ext uri="{FF2B5EF4-FFF2-40B4-BE49-F238E27FC236}">
                <a16:creationId xmlns:a16="http://schemas.microsoft.com/office/drawing/2014/main" id="{A394E96B-BD89-C35F-EED6-DDA2C698E1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381000"/>
            <a:ext cx="7400925" cy="6296025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обучающийся </a:t>
            </a:r>
            <a:r>
              <a:rPr lang="ru-RU" altLang="ru-RU" sz="4000" b="1" dirty="0">
                <a:solidFill>
                  <a:srgbClr val="C00000"/>
                </a:solidFill>
              </a:rPr>
              <a:t>по состоянию здоровья</a:t>
            </a:r>
            <a:r>
              <a:rPr lang="ru-RU" altLang="ru-RU" sz="4000" b="1" dirty="0">
                <a:solidFill>
                  <a:srgbClr val="222268"/>
                </a:solidFill>
              </a:rPr>
              <a:t> </a:t>
            </a: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 может завершить выполнение экзаменационной работы, 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 он досрочно покидает аудиторию.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Экзамен может быть пересдан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rgbClr val="C00000"/>
                </a:solidFill>
              </a:rPr>
              <a:t> в резервные дни</a:t>
            </a:r>
            <a:r>
              <a:rPr lang="ru-RU" altLang="ru-RU" sz="4000" b="1" dirty="0">
                <a:solidFill>
                  <a:srgbClr val="222268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3">
            <a:extLst>
              <a:ext uri="{FF2B5EF4-FFF2-40B4-BE49-F238E27FC236}">
                <a16:creationId xmlns:a16="http://schemas.microsoft.com/office/drawing/2014/main" id="{B03BC2B5-F76B-55A4-C812-24D0D91EB0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533400"/>
            <a:ext cx="8305800" cy="5922963"/>
          </a:xfrm>
        </p:spPr>
        <p:txBody>
          <a:bodyPr>
            <a:normAutofit fontScale="92500" lnSpcReduction="10000"/>
          </a:bodyPr>
          <a:lstStyle/>
          <a:p>
            <a:pPr marL="273050" indent="-273050" algn="ctr">
              <a:buFontTx/>
              <a:buNone/>
            </a:pPr>
            <a:r>
              <a:rPr lang="ru-RU" altLang="ru-RU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 </a:t>
            </a:r>
          </a:p>
          <a:p>
            <a:pPr marL="273050" indent="-273050" algn="ctr">
              <a:buFontTx/>
              <a:buNone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формах:</a:t>
            </a:r>
          </a:p>
          <a:p>
            <a:pPr marL="273050" indent="-273050" algn="ctr">
              <a:buFontTx/>
              <a:buNone/>
            </a:pPr>
            <a:endParaRPr lang="ru-RU" alt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</a:t>
            </a: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ГВЭ </a:t>
            </a: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с ОВЗ,  дети-инвалиды). Срочно связаться со школой для согласования пакета документов и прохождения ПМПК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algn="ctr">
              <a:buFontTx/>
              <a:buNone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 2" pitchFamily="2" charset="2"/>
              <a:buChar char=""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Типичные ошибки в оформлении ответов на ОГЭ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8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9087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Прочитайте внимательно!!!!!!!!!!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295400"/>
            <a:ext cx="8921685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Несоответствие написания букв и цифр приведённому образцу.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13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8961" t="44750" r="38797" b="25647"/>
          <a:stretch>
            <a:fillRect/>
          </a:stretch>
        </p:blipFill>
        <p:spPr bwMode="auto">
          <a:xfrm>
            <a:off x="-61147" y="476672"/>
            <a:ext cx="8887303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610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947" t="44611" r="38158" b="6968"/>
          <a:stretch>
            <a:fillRect/>
          </a:stretch>
        </p:blipFill>
        <p:spPr bwMode="auto">
          <a:xfrm>
            <a:off x="1403648" y="-66661"/>
            <a:ext cx="6624736" cy="692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307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Написание слов через пробел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94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0626" t="45800" r="39500" b="26900"/>
          <a:stretch>
            <a:fillRect/>
          </a:stretch>
        </p:blipFill>
        <p:spPr bwMode="auto">
          <a:xfrm>
            <a:off x="0" y="188640"/>
            <a:ext cx="8920174" cy="6103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274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Неправильное исправление ошибок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524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376" t="52100" r="55653" b="25850"/>
          <a:stretch>
            <a:fillRect/>
          </a:stretch>
        </p:blipFill>
        <p:spPr bwMode="auto">
          <a:xfrm>
            <a:off x="323527" y="188640"/>
            <a:ext cx="855253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74320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Неправильно записан текст бланке ответов № 2 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207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DA23A9A-C647-42A2-95DD-E657A0246971}"/>
              </a:ext>
            </a:extLst>
          </p:cNvPr>
          <p:cNvSpPr txBox="1"/>
          <p:nvPr/>
        </p:nvSpPr>
        <p:spPr>
          <a:xfrm>
            <a:off x="89739" y="1133116"/>
            <a:ext cx="89467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/>
            <a:r>
              <a:rPr lang="ru-RU" sz="3200" b="1" cap="all" spc="-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к ОГЭ (ГВЭ) – итоговое собеседование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740" y="2310310"/>
            <a:ext cx="3186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8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</a:t>
            </a:r>
            <a:r>
              <a:rPr lang="ru-RU" sz="28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107504" y="2801637"/>
            <a:ext cx="2896046" cy="1872694"/>
          </a:xfrm>
          <a:prstGeom prst="downArrow">
            <a:avLst>
              <a:gd name="adj1" fmla="val 60447"/>
              <a:gd name="adj2" fmla="val 5000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по уважительной причине; «незачет»; удаление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8651" y="4674332"/>
            <a:ext cx="27456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марта 2026 года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5426" y="5229201"/>
            <a:ext cx="2900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апреля 2026 года</a:t>
            </a:r>
          </a:p>
        </p:txBody>
      </p:sp>
      <p:sp>
        <p:nvSpPr>
          <p:cNvPr id="12" name="Стрелка вправо с вырезом 11"/>
          <p:cNvSpPr/>
          <p:nvPr/>
        </p:nvSpPr>
        <p:spPr>
          <a:xfrm rot="5400000">
            <a:off x="1365548" y="5084987"/>
            <a:ext cx="249902" cy="21525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95936" y="4437112"/>
            <a:ext cx="5040560" cy="1477862"/>
          </a:xfrm>
          <a:prstGeom prst="rect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с ОВЗ </a:t>
            </a:r>
            <a:r>
              <a:rPr lang="ru-RU" sz="2000" i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(справка, заключение ТПМПК)</a:t>
            </a:r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особые условия; продолжительность +30 минут </a:t>
            </a:r>
          </a:p>
        </p:txBody>
      </p:sp>
      <p:sp>
        <p:nvSpPr>
          <p:cNvPr id="16" name="AutoShape 2" descr="https://static.tildacdn.com/tild3836-3238-4661-b862-306135323337/fipi-logo-org.svg"/>
          <p:cNvSpPr>
            <a:spLocks noChangeAspect="1" noChangeArrowheads="1"/>
          </p:cNvSpPr>
          <p:nvPr/>
        </p:nvSpPr>
        <p:spPr bwMode="auto">
          <a:xfrm>
            <a:off x="155575" y="7127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5" y="2625095"/>
            <a:ext cx="570853" cy="81550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176237" y="2171810"/>
            <a:ext cx="45448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https://fipi.ru/itogovoye-sobesedovaniye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43808" y="3032847"/>
            <a:ext cx="1459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минут</a:t>
            </a:r>
          </a:p>
        </p:txBody>
      </p:sp>
      <p:pic>
        <p:nvPicPr>
          <p:cNvPr id="1026" name="Picture 2" descr="https://storage.myseldon.com/news-pict-83/830642605EFA42A7E4AB00399661849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261" y="2592354"/>
            <a:ext cx="2904204" cy="156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dnevnikmastera.ru/sites/default/files/styles/780w/public/photoart/kak_narisovat_chasy_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10334"/>
            <a:ext cx="864096" cy="93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80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0377" t="3801"/>
          <a:stretch>
            <a:fillRect/>
          </a:stretch>
        </p:blipFill>
        <p:spPr bwMode="auto">
          <a:xfrm>
            <a:off x="2411760" y="260648"/>
            <a:ext cx="4975448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30413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48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88088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5250" t="45800" r="4189" b="8001"/>
          <a:stretch>
            <a:fillRect/>
          </a:stretch>
        </p:blipFill>
        <p:spPr bwMode="auto">
          <a:xfrm>
            <a:off x="110269" y="548680"/>
            <a:ext cx="9033731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533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0" y="2743200"/>
            <a:ext cx="26670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" y="-228600"/>
            <a:ext cx="9220200" cy="6554544"/>
          </a:xfrm>
          <a:prstGeom prst="rect">
            <a:avLst/>
          </a:prstGeom>
        </p:spPr>
      </p:pic>
      <p:sp>
        <p:nvSpPr>
          <p:cNvPr id="4" name="Стрелка влево 3"/>
          <p:cNvSpPr/>
          <p:nvPr/>
        </p:nvSpPr>
        <p:spPr>
          <a:xfrm>
            <a:off x="5715000" y="3048000"/>
            <a:ext cx="13716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0419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5400" y="1066800"/>
            <a:ext cx="10504374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27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221F0BC-B064-3F64-28D1-1C46BA7C1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2238" y="2362200"/>
            <a:ext cx="6588125" cy="762000"/>
          </a:xfrm>
        </p:spPr>
        <p:txBody>
          <a:bodyPr/>
          <a:lstStyle/>
          <a:p>
            <a:r>
              <a:rPr lang="ru-RU" alt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сведения об ОГЭ</a:t>
            </a: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3E4179BB-8A73-32E9-93D9-8CBE45CCFB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76200"/>
            <a:ext cx="8305800" cy="1905000"/>
          </a:xfrm>
        </p:spPr>
        <p:txBody>
          <a:bodyPr rtlCol="0">
            <a:normAutofit fontScale="77500" lnSpcReduction="20000"/>
          </a:bodyPr>
          <a:lstStyle/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5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Общий государственный экзамен </a:t>
            </a:r>
            <a:r>
              <a:rPr lang="ru-RU" altLang="ru-RU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(ОГЭ) </a:t>
            </a:r>
            <a:r>
              <a:rPr lang="ru-RU" alt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– это основная форма государственной итоговой аттестации выпускников школ Российской Федерации.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6C2F50C-9CE7-FDA8-E370-34D092AEA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00400"/>
            <a:ext cx="8229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 проводится во всех субъектах Российской Федерации.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ОГЭ – влияют на оценку в аттестате.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Объект 2">
            <a:extLst>
              <a:ext uri="{FF2B5EF4-FFF2-40B4-BE49-F238E27FC236}">
                <a16:creationId xmlns:a16="http://schemas.microsoft.com/office/drawing/2014/main" id="{4C5D2CB0-84E3-C543-D885-4790F5FA91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609600"/>
            <a:ext cx="8077200" cy="546258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sz="3600" b="1" dirty="0">
                <a:solidFill>
                  <a:srgbClr val="2626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прохождению ГИА допускаются учащиеся: 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имеющие академической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задолженности по ВСЕМ предметам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допуск по результатам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итогового собеседования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Заголовок 1">
            <a:extLst>
              <a:ext uri="{FF2B5EF4-FFF2-40B4-BE49-F238E27FC236}">
                <a16:creationId xmlns:a16="http://schemas.microsoft.com/office/drawing/2014/main" id="{AB141AC2-773F-9529-1880-BEAEDBB1A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258050" cy="1082675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000000"/>
                </a:solidFill>
                <a:latin typeface="GoloS"/>
              </a:rPr>
              <a:t>Расписание ОГЭ 2026</a:t>
            </a:r>
            <a:br>
              <a:rPr lang="ru-RU" sz="4800" b="1" dirty="0">
                <a:solidFill>
                  <a:srgbClr val="000000"/>
                </a:solidFill>
                <a:latin typeface="GoloS"/>
              </a:rPr>
            </a:br>
            <a:endParaRPr lang="ru-RU" alt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id="{895D437D-348F-0A9C-FC13-94B65640DA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1371600"/>
            <a:ext cx="8229600" cy="5407025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ru-RU" sz="2400" b="1" dirty="0"/>
              <a:t>Основной период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400" b="1" u="sng" dirty="0" smtClean="0"/>
              <a:t>2 июня (вторник)</a:t>
            </a:r>
            <a:r>
              <a:rPr lang="ru-RU" sz="2400" dirty="0"/>
              <a:t> — математика;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u="sng" dirty="0"/>
              <a:t>5 </a:t>
            </a:r>
            <a:r>
              <a:rPr lang="ru-RU" sz="2400" b="1" u="sng" dirty="0" smtClean="0"/>
              <a:t>июня </a:t>
            </a:r>
            <a:r>
              <a:rPr lang="ru-RU" sz="2400" b="1" u="sng" dirty="0"/>
              <a:t>(пятница)</a:t>
            </a:r>
            <a:r>
              <a:rPr lang="ru-RU" sz="2400" dirty="0"/>
              <a:t> — по всем учебным предметам (кроме русского языка и математики);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u="sng" dirty="0"/>
              <a:t>6 июня (суббота)</a:t>
            </a:r>
            <a:r>
              <a:rPr lang="ru-RU" sz="2400" dirty="0"/>
              <a:t> — иностранные </a:t>
            </a:r>
            <a:r>
              <a:rPr lang="ru-RU" sz="2400" dirty="0" smtClean="0"/>
              <a:t>языки</a:t>
            </a:r>
            <a:r>
              <a:rPr lang="ru-RU" dirty="0"/>
              <a:t>;</a:t>
            </a:r>
            <a:br>
              <a:rPr lang="ru-RU" dirty="0"/>
            </a:br>
            <a:r>
              <a:rPr lang="ru-RU" sz="2400" b="1" u="sng" dirty="0"/>
              <a:t>9 июня (вторник)</a:t>
            </a:r>
            <a:r>
              <a:rPr lang="ru-RU" sz="2400" dirty="0"/>
              <a:t> — русский язык;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u="sng" dirty="0"/>
              <a:t>16 июня (вторник)</a:t>
            </a:r>
            <a:r>
              <a:rPr lang="ru-RU" sz="2400" dirty="0"/>
              <a:t> — по всем учебным предметам (кроме русского языка и математики);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u="sng" dirty="0"/>
              <a:t>19 июня (пятница)</a:t>
            </a:r>
            <a:r>
              <a:rPr lang="ru-RU" sz="2400" dirty="0"/>
              <a:t> — по всем учебным предметам (кроме русского языка и математики).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0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/>
          </p:nvPr>
        </p:nvGraphicFramePr>
        <p:xfrm>
          <a:off x="150349" y="1706028"/>
          <a:ext cx="5328592" cy="3960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043608" y="349994"/>
            <a:ext cx="6250532" cy="1080120"/>
          </a:xfrm>
        </p:spPr>
        <p:txBody>
          <a:bodyPr>
            <a:noAutofit/>
          </a:bodyPr>
          <a:lstStyle/>
          <a:p>
            <a:r>
              <a:rPr lang="ru-RU" altLang="ru-RU" sz="3200" b="1" cap="all" spc="-100" dirty="0">
                <a:solidFill>
                  <a:srgbClr val="00A6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sz="2800" b="1" cap="all" spc="-100" dirty="0">
                <a:solidFill>
                  <a:srgbClr val="00A6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ттестат об основном общем образовании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39630" y="2118540"/>
            <a:ext cx="350902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язык: 15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Математика: 8 (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 менее 2 баллов из 8 получено за выполнение заданий по геометрии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Физика: 10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Обществознание: 14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 16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Химия: 10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Информатика: 5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География: 12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Биология: 13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История: 11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язык: 29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5227" y="1821807"/>
            <a:ext cx="2548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Минимальные баллы:</a:t>
            </a: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50349" y="4864381"/>
            <a:ext cx="4349643" cy="919057"/>
          </a:xfrm>
          <a:prstGeom prst="wedgeRoundRectCallout">
            <a:avLst>
              <a:gd name="adj1" fmla="val -21327"/>
              <a:gd name="adj2" fmla="val -993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prstClr val="white"/>
                </a:solidFill>
                <a:latin typeface="Calibri"/>
              </a:rPr>
              <a:t>Перевод баллов в оценку: для каждого предмета – своя шкала перевода</a:t>
            </a:r>
          </a:p>
        </p:txBody>
      </p:sp>
    </p:spTree>
    <p:extLst>
      <p:ext uri="{BB962C8B-B14F-4D97-AF65-F5344CB8AC3E}">
        <p14:creationId xmlns:p14="http://schemas.microsoft.com/office/powerpoint/2010/main" val="147972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B225D5A-5E3F-69FA-2077-850CA5DDE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733800"/>
            <a:ext cx="8153400" cy="2895600"/>
          </a:xfrm>
        </p:spPr>
        <p:txBody>
          <a:bodyPr rtlCol="0">
            <a:normAutofit fontScale="90000"/>
          </a:bodyPr>
          <a:lstStyle/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на выбор</a:t>
            </a:r>
            <a:b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 								Литература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								</a:t>
            </a:r>
            <a:r>
              <a:rPr lang="ru-RU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КОГЭ</a:t>
            </a: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История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				Химия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</a:t>
            </a:r>
            <a:endParaRPr lang="ru-RU" sz="4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7" name="Rectangle 3">
            <a:extLst>
              <a:ext uri="{FF2B5EF4-FFF2-40B4-BE49-F238E27FC236}">
                <a16:creationId xmlns:a16="http://schemas.microsoft.com/office/drawing/2014/main" id="{D99DC396-1435-86CE-4233-620592A64E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0462" y="381000"/>
            <a:ext cx="7983538" cy="30480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аттестата выпускники текущего года сдают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и математику, а так же два предмета на выбор.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каждый учащийся сдает 4 предмета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(кроме эксперимента)</a:t>
            </a: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Wingdings 3" pitchFamily="2" charset="2"/>
              <a:buNone/>
            </a:pP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6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15A51-E479-33DF-2CEB-933CB728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28FB3143-AF8E-BDA7-4DBB-03026CF507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1752600"/>
            <a:ext cx="7543800" cy="48006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3200" b="1" dirty="0">
                <a:solidFill>
                  <a:srgbClr val="C00000"/>
                </a:solidFill>
              </a:rPr>
              <a:t>Удовлетворительные результаты </a:t>
            </a:r>
            <a:r>
              <a:rPr lang="ru-RU" altLang="ru-RU" sz="3200" b="1" dirty="0">
                <a:solidFill>
                  <a:srgbClr val="002060"/>
                </a:solidFill>
              </a:rPr>
              <a:t>государственной итоговой аттестации </a:t>
            </a:r>
            <a:r>
              <a:rPr lang="ru-RU" altLang="ru-RU" sz="3200" b="1" dirty="0">
                <a:solidFill>
                  <a:srgbClr val="C00000"/>
                </a:solidFill>
              </a:rPr>
              <a:t>по ВСЕМ ЧЕТЫРЕМ ПРЕДМЕТАМ </a:t>
            </a:r>
            <a:r>
              <a:rPr lang="ru-RU" altLang="ru-RU" sz="3200" b="1" dirty="0">
                <a:solidFill>
                  <a:srgbClr val="002060"/>
                </a:solidFill>
              </a:rPr>
              <a:t>являются основанием для </a:t>
            </a:r>
            <a:r>
              <a:rPr lang="ru-RU" altLang="ru-RU" sz="3200" b="1" dirty="0">
                <a:solidFill>
                  <a:srgbClr val="7030A0"/>
                </a:solidFill>
              </a:rPr>
              <a:t>выдачи аттестата об основном общем образовании и влияют на отметки, идущие в аттестат по этим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187648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8_Edubooks">
  <a:themeElements>
    <a:clrScheme name="54_Edubook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4_Edubook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4_Edubook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{3E1F1F34-F161-D449-B8F2-43A0BE3A6DB4}tf10001069</Template>
  <TotalTime>2763</TotalTime>
  <Words>967</Words>
  <Application>Microsoft Office PowerPoint</Application>
  <PresentationFormat>Экран (4:3)</PresentationFormat>
  <Paragraphs>110</Paragraphs>
  <Slides>34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34</vt:i4>
      </vt:variant>
    </vt:vector>
  </HeadingPairs>
  <TitlesOfParts>
    <vt:vector size="48" baseType="lpstr">
      <vt:lpstr>Arial</vt:lpstr>
      <vt:lpstr>Calibri</vt:lpstr>
      <vt:lpstr>Century Gothic</vt:lpstr>
      <vt:lpstr>GoloS</vt:lpstr>
      <vt:lpstr>Times New Roman</vt:lpstr>
      <vt:lpstr>Trebuchet MS</vt:lpstr>
      <vt:lpstr>Wingdings</vt:lpstr>
      <vt:lpstr>Wingdings 2</vt:lpstr>
      <vt:lpstr>Wingdings 3</vt:lpstr>
      <vt:lpstr>Легкий дым</vt:lpstr>
      <vt:lpstr>Тема Office</vt:lpstr>
      <vt:lpstr>2_Тема Office</vt:lpstr>
      <vt:lpstr>58_Edubooks</vt:lpstr>
      <vt:lpstr>1_Тема Office</vt:lpstr>
      <vt:lpstr>Родителям  о ГИА – 9  2026-2027 уч. год</vt:lpstr>
      <vt:lpstr>Презентация PowerPoint</vt:lpstr>
      <vt:lpstr>Презентация PowerPoint</vt:lpstr>
      <vt:lpstr>Основные сведения об ОГЭ</vt:lpstr>
      <vt:lpstr>Презентация PowerPoint</vt:lpstr>
      <vt:lpstr>Расписание ОГЭ 2026 </vt:lpstr>
      <vt:lpstr>Аттестат об основном общем образовании</vt:lpstr>
      <vt:lpstr>Предметы на выбор  Физика          Литература Биология        География КОГЭ   История Иностранный язык    Химия Обществознание</vt:lpstr>
      <vt:lpstr>Аттестат</vt:lpstr>
      <vt:lpstr>Аттестат</vt:lpstr>
      <vt:lpstr>Продолжительность экзаменов</vt:lpstr>
      <vt:lpstr>Презентация PowerPoint</vt:lpstr>
      <vt:lpstr>Презентация PowerPoint</vt:lpstr>
      <vt:lpstr>ОГЭ 2.1 </vt:lpstr>
      <vt:lpstr>Презентация PowerPoint</vt:lpstr>
      <vt:lpstr>Презентация PowerPoint</vt:lpstr>
      <vt:lpstr>    Неудовлетворительный результат</vt:lpstr>
      <vt:lpstr>Презентация PowerPoint</vt:lpstr>
      <vt:lpstr>Презентация PowerPoint</vt:lpstr>
      <vt:lpstr>Типичные ошибки в оформлении ответов на ОГЭ</vt:lpstr>
      <vt:lpstr>Прочитайте внимательно!!!!!!!!!!</vt:lpstr>
      <vt:lpstr>Несоответствие написания букв и цифр приведённому образцу.</vt:lpstr>
      <vt:lpstr>Презентация PowerPoint</vt:lpstr>
      <vt:lpstr>Презентация PowerPoint</vt:lpstr>
      <vt:lpstr>Написание слов через пробел</vt:lpstr>
      <vt:lpstr>Презентация PowerPoint</vt:lpstr>
      <vt:lpstr>Неправильное исправление ошибок</vt:lpstr>
      <vt:lpstr>Презентация PowerPoint</vt:lpstr>
      <vt:lpstr>Неправильно записан текст бланке ответов № 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Администратор</dc:creator>
  <cp:lastModifiedBy>186</cp:lastModifiedBy>
  <cp:revision>118</cp:revision>
  <cp:lastPrinted>2025-09-17T08:19:05Z</cp:lastPrinted>
  <dcterms:created xsi:type="dcterms:W3CDTF">2012-11-09T04:35:28Z</dcterms:created>
  <dcterms:modified xsi:type="dcterms:W3CDTF">2026-06-23T11:23:32Z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